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4" r:id="rId1"/>
  </p:sldMasterIdLst>
  <p:sldIdLst>
    <p:sldId id="256" r:id="rId2"/>
    <p:sldId id="257" r:id="rId3"/>
    <p:sldId id="293" r:id="rId4"/>
    <p:sldId id="258" r:id="rId5"/>
    <p:sldId id="295" r:id="rId6"/>
    <p:sldId id="296" r:id="rId7"/>
    <p:sldId id="259" r:id="rId8"/>
    <p:sldId id="297" r:id="rId9"/>
    <p:sldId id="260" r:id="rId10"/>
    <p:sldId id="303" r:id="rId11"/>
    <p:sldId id="261" r:id="rId12"/>
    <p:sldId id="299" r:id="rId13"/>
    <p:sldId id="301" r:id="rId14"/>
    <p:sldId id="262" r:id="rId15"/>
    <p:sldId id="302" r:id="rId16"/>
    <p:sldId id="304" r:id="rId17"/>
    <p:sldId id="263" r:id="rId18"/>
    <p:sldId id="264" r:id="rId19"/>
    <p:sldId id="265" r:id="rId20"/>
    <p:sldId id="305" r:id="rId21"/>
    <p:sldId id="307" r:id="rId22"/>
    <p:sldId id="266" r:id="rId23"/>
    <p:sldId id="268" r:id="rId24"/>
    <p:sldId id="283" r:id="rId25"/>
    <p:sldId id="284" r:id="rId26"/>
    <p:sldId id="269" r:id="rId27"/>
    <p:sldId id="270" r:id="rId28"/>
    <p:sldId id="271" r:id="rId29"/>
    <p:sldId id="272" r:id="rId30"/>
    <p:sldId id="273" r:id="rId31"/>
    <p:sldId id="274" r:id="rId32"/>
    <p:sldId id="285" r:id="rId33"/>
    <p:sldId id="275" r:id="rId34"/>
    <p:sldId id="276" r:id="rId35"/>
    <p:sldId id="277" r:id="rId36"/>
    <p:sldId id="286" r:id="rId37"/>
    <p:sldId id="278" r:id="rId38"/>
    <p:sldId id="287" r:id="rId39"/>
    <p:sldId id="279" r:id="rId40"/>
    <p:sldId id="280" r:id="rId41"/>
    <p:sldId id="288" r:id="rId42"/>
    <p:sldId id="281" r:id="rId43"/>
    <p:sldId id="282" r:id="rId44"/>
    <p:sldId id="309" r:id="rId45"/>
    <p:sldId id="290" r:id="rId46"/>
    <p:sldId id="310" r:id="rId47"/>
    <p:sldId id="291" r:id="rId48"/>
    <p:sldId id="311" r:id="rId49"/>
    <p:sldId id="312" r:id="rId50"/>
    <p:sldId id="313" r:id="rId51"/>
    <p:sldId id="314" r:id="rId52"/>
    <p:sldId id="315" r:id="rId53"/>
    <p:sldId id="316" r:id="rId54"/>
    <p:sldId id="318" r:id="rId55"/>
    <p:sldId id="317" r:id="rId56"/>
    <p:sldId id="320" r:id="rId57"/>
    <p:sldId id="321" r:id="rId58"/>
    <p:sldId id="322" r:id="rId59"/>
    <p:sldId id="323" r:id="rId6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0" d="100"/>
          <a:sy n="40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E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E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F73643-4C00-49CB-88CE-84F2EC3C0D37}" type="datetimeFigureOut">
              <a:rPr lang="ar-EG" smtClean="0"/>
              <a:t>07/06/1438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7.wdp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3.wdp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36.wdp"/><Relationship Id="rId7" Type="http://schemas.microsoft.com/office/2007/relationships/hdphoto" Target="../media/hdphoto3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37.wdp"/><Relationship Id="rId4" Type="http://schemas.openxmlformats.org/officeDocument/2006/relationships/image" Target="../media/image42.png"/><Relationship Id="rId9" Type="http://schemas.microsoft.com/office/2007/relationships/hdphoto" Target="../media/hdphoto39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6.wdp"/><Relationship Id="rId7" Type="http://schemas.microsoft.com/office/2007/relationships/hdphoto" Target="../media/hdphoto4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40.wdp"/><Relationship Id="rId4" Type="http://schemas.openxmlformats.org/officeDocument/2006/relationships/image" Target="../media/image45.png"/><Relationship Id="rId9" Type="http://schemas.microsoft.com/office/2007/relationships/hdphoto" Target="../media/hdphoto42.wdp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6.wdp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47.wdp"/><Relationship Id="rId7" Type="http://schemas.microsoft.com/office/2007/relationships/hdphoto" Target="../media/hdphoto49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microsoft.com/office/2007/relationships/hdphoto" Target="../media/hdphoto48.wdp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48.wdp"/><Relationship Id="rId7" Type="http://schemas.microsoft.com/office/2007/relationships/hdphoto" Target="../media/hdphoto5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microsoft.com/office/2007/relationships/hdphoto" Target="../media/hdphoto50.wdp"/><Relationship Id="rId4" Type="http://schemas.openxmlformats.org/officeDocument/2006/relationships/image" Target="../media/image56.png"/><Relationship Id="rId9" Type="http://schemas.microsoft.com/office/2007/relationships/hdphoto" Target="../media/hdphoto52.wd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48.wdp"/><Relationship Id="rId7" Type="http://schemas.microsoft.com/office/2007/relationships/hdphoto" Target="../media/hdphoto54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53.wdp"/><Relationship Id="rId4" Type="http://schemas.openxmlformats.org/officeDocument/2006/relationships/image" Target="../media/image59.png"/><Relationship Id="rId9" Type="http://schemas.microsoft.com/office/2007/relationships/hdphoto" Target="../media/hdphoto45.wdp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8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3.wdp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54.wdp"/><Relationship Id="rId7" Type="http://schemas.microsoft.com/office/2007/relationships/hdphoto" Target="../media/hdphoto55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microsoft.com/office/2007/relationships/hdphoto" Target="../media/hdphoto45.wdp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CIRCUIT </a:t>
            </a:r>
            <a:r>
              <a:rPr lang="en-US" sz="4000" b="1" dirty="0" smtClean="0">
                <a:solidFill>
                  <a:srgbClr val="FF0000"/>
                </a:solidFill>
              </a:rPr>
              <a:t>THEOREMS &amp; </a:t>
            </a:r>
            <a:r>
              <a:rPr lang="en-US" sz="4400" b="1" dirty="0" smtClean="0">
                <a:solidFill>
                  <a:srgbClr val="FF0000"/>
                </a:solidFill>
              </a:rPr>
              <a:t>conversions</a:t>
            </a:r>
            <a:endParaRPr lang="ar-EG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99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PRACTICAL CURRENT SOURCE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As long as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remains</a:t>
            </a:r>
            <a:r>
              <a:rPr lang="en-US" b="1" dirty="0" smtClean="0"/>
              <a:t> </a:t>
            </a:r>
            <a:r>
              <a:rPr lang="en-US" dirty="0" smtClean="0"/>
              <a:t>much </a:t>
            </a:r>
            <a:r>
              <a:rPr lang="en-US" dirty="0"/>
              <a:t>smaller </a:t>
            </a:r>
            <a:r>
              <a:rPr lang="en-US" dirty="0" smtClean="0"/>
              <a:t>than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the </a:t>
            </a:r>
            <a:r>
              <a:rPr lang="en-US" dirty="0"/>
              <a:t>current through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L</a:t>
            </a:r>
            <a:r>
              <a:rPr lang="en-US" sz="1800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stay almost constant, no matter how much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changes</a:t>
            </a:r>
            <a:endParaRPr lang="ar-E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4" y="3284984"/>
            <a:ext cx="7334524" cy="2880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</a:t>
            </a:r>
            <a:r>
              <a:rPr lang="en-US" b="1" dirty="0" smtClean="0">
                <a:solidFill>
                  <a:srgbClr val="FF0000"/>
                </a:solidFill>
              </a:rPr>
              <a:t> CONVERSIONS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algn="l" rtl="0"/>
            <a:r>
              <a:rPr lang="en-US" b="1" dirty="0" smtClean="0"/>
              <a:t>Converting a Voltage Source to a Current Source</a:t>
            </a:r>
          </a:p>
          <a:p>
            <a:pPr algn="l" rtl="0"/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92896"/>
            <a:ext cx="7352077" cy="2952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</a:t>
            </a:r>
            <a:r>
              <a:rPr lang="en-US" b="1" dirty="0" smtClean="0">
                <a:solidFill>
                  <a:srgbClr val="FF0000"/>
                </a:solidFill>
              </a:rPr>
              <a:t> CONVERSIONS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3284984"/>
            <a:ext cx="7352077" cy="2952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96752"/>
            <a:ext cx="735207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</a:t>
            </a:r>
            <a:r>
              <a:rPr lang="en-US" b="1" dirty="0" smtClean="0">
                <a:solidFill>
                  <a:srgbClr val="FF0000"/>
                </a:solidFill>
              </a:rPr>
              <a:t> CONVERSIONS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3284984"/>
            <a:ext cx="7352077" cy="2952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The value of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the same for both the voltage and current </a:t>
            </a:r>
            <a:r>
              <a:rPr lang="en-US" dirty="0" smtClean="0"/>
              <a:t>sources.</a:t>
            </a:r>
          </a:p>
          <a:p>
            <a:pPr algn="l" rtl="0"/>
            <a:r>
              <a:rPr lang="en-US" dirty="0" smtClean="0"/>
              <a:t>The directional </a:t>
            </a:r>
            <a:r>
              <a:rPr lang="en-US" dirty="0"/>
              <a:t>arrow for the current points from </a:t>
            </a:r>
            <a:r>
              <a:rPr lang="en-US" dirty="0">
                <a:solidFill>
                  <a:srgbClr val="FF0000"/>
                </a:solidFill>
              </a:rPr>
              <a:t>minus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plus.</a:t>
            </a:r>
          </a:p>
        </p:txBody>
      </p:sp>
    </p:spTree>
    <p:extLst>
      <p:ext uri="{BB962C8B-B14F-4D97-AF65-F5344CB8AC3E}">
        <p14:creationId xmlns:p14="http://schemas.microsoft.com/office/powerpoint/2010/main" val="41509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 CONVERSIONS</a:t>
            </a:r>
            <a:endParaRPr lang="ar-E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59980" cy="360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35283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 CONVERSIONS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/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/>
          </a:p>
          <a:p>
            <a:pPr algn="l" rtl="0"/>
            <a:endParaRPr lang="en-US" sz="2800" b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For </a:t>
            </a:r>
            <a:r>
              <a:rPr lang="en-US" b="1" dirty="0"/>
              <a:t>any given load resistance connected to </a:t>
            </a:r>
            <a:r>
              <a:rPr lang="en-US" b="1" dirty="0" smtClean="0"/>
              <a:t>the two </a:t>
            </a:r>
            <a:r>
              <a:rPr lang="en-US" b="1" dirty="0"/>
              <a:t>sources, </a:t>
            </a:r>
            <a:r>
              <a:rPr lang="en-US" b="1" u="sng" dirty="0">
                <a:solidFill>
                  <a:srgbClr val="FF0000"/>
                </a:solidFill>
              </a:rPr>
              <a:t>the same load voltage and load current</a:t>
            </a:r>
            <a:r>
              <a:rPr lang="en-US" b="1" dirty="0"/>
              <a:t> are produced by both sources.</a:t>
            </a:r>
            <a:endParaRPr lang="ar-EG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1"/>
            <a:ext cx="74168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 CONVERSIONS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4509120"/>
            <a:ext cx="7467600" cy="2160240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sz="2800" b="1" dirty="0" smtClean="0"/>
          </a:p>
          <a:p>
            <a:pPr algn="l" rtl="0"/>
            <a:r>
              <a:rPr lang="en-US" sz="9600" b="1" dirty="0" smtClean="0">
                <a:solidFill>
                  <a:srgbClr val="FF0000"/>
                </a:solidFill>
                <a:cs typeface="+mj-cs"/>
              </a:rPr>
              <a:t>Equivalency</a:t>
            </a:r>
            <a:r>
              <a:rPr lang="en-US" sz="9600" dirty="0" smtClean="0">
                <a:cs typeface="+mj-cs"/>
              </a:rPr>
              <a:t> </a:t>
            </a:r>
            <a:r>
              <a:rPr lang="en-US" sz="9600" dirty="0">
                <a:cs typeface="+mj-cs"/>
              </a:rPr>
              <a:t>of two sources means that for </a:t>
            </a:r>
            <a:r>
              <a:rPr lang="en-US" sz="9600" dirty="0">
                <a:solidFill>
                  <a:srgbClr val="FF0000"/>
                </a:solidFill>
                <a:cs typeface="+mj-cs"/>
              </a:rPr>
              <a:t>any </a:t>
            </a:r>
            <a:r>
              <a:rPr lang="en-US" sz="9600" dirty="0">
                <a:cs typeface="+mj-cs"/>
              </a:rPr>
              <a:t>given </a:t>
            </a:r>
            <a:r>
              <a:rPr lang="en-US" sz="9600" b="1" dirty="0">
                <a:solidFill>
                  <a:srgbClr val="FF0000"/>
                </a:solidFill>
                <a:cs typeface="+mj-cs"/>
              </a:rPr>
              <a:t>load </a:t>
            </a:r>
            <a:r>
              <a:rPr lang="en-US" sz="9600" dirty="0">
                <a:cs typeface="+mj-cs"/>
              </a:rPr>
              <a:t>resistance connected to </a:t>
            </a:r>
            <a:r>
              <a:rPr lang="en-US" sz="9600" dirty="0" smtClean="0">
                <a:cs typeface="+mj-cs"/>
              </a:rPr>
              <a:t>the two </a:t>
            </a:r>
            <a:r>
              <a:rPr lang="en-US" sz="9600" dirty="0">
                <a:cs typeface="+mj-cs"/>
              </a:rPr>
              <a:t>sources</a:t>
            </a:r>
            <a:r>
              <a:rPr lang="en-US" sz="9600" dirty="0" smtClean="0">
                <a:cs typeface="+mj-cs"/>
              </a:rPr>
              <a:t>,</a:t>
            </a:r>
          </a:p>
          <a:p>
            <a:pPr marL="0" indent="0" algn="l" rtl="0">
              <a:buNone/>
            </a:pPr>
            <a:r>
              <a:rPr lang="en-US" sz="9600" dirty="0" smtClean="0">
                <a:cs typeface="+mj-cs"/>
              </a:rPr>
              <a:t>the </a:t>
            </a:r>
            <a:r>
              <a:rPr lang="en-US" sz="9600" dirty="0">
                <a:cs typeface="+mj-cs"/>
              </a:rPr>
              <a:t>same load voltage and load current are produced by both </a:t>
            </a:r>
            <a:r>
              <a:rPr lang="en-US" sz="9600" dirty="0" smtClean="0">
                <a:cs typeface="+mj-cs"/>
              </a:rPr>
              <a:t>sources. This concept </a:t>
            </a:r>
            <a:r>
              <a:rPr lang="en-US" sz="9600" dirty="0">
                <a:cs typeface="+mj-cs"/>
              </a:rPr>
              <a:t>is called </a:t>
            </a:r>
            <a:r>
              <a:rPr lang="en-US" sz="11200" b="1" u="sng" dirty="0">
                <a:solidFill>
                  <a:srgbClr val="0070C0"/>
                </a:solidFill>
                <a:cs typeface="+mj-cs"/>
              </a:rPr>
              <a:t>terminal equivalency</a:t>
            </a:r>
            <a:r>
              <a:rPr lang="en-US" sz="9600" dirty="0">
                <a:cs typeface="+mj-cs"/>
              </a:rPr>
              <a:t>.</a:t>
            </a:r>
            <a:endParaRPr lang="en-US" sz="9600" b="1" dirty="0" smtClean="0"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2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 CONVERSIONS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4168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SOURCE  CONVERSIONS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2"/>
          <a:stretch/>
        </p:blipFill>
        <p:spPr bwMode="auto">
          <a:xfrm>
            <a:off x="395536" y="1340768"/>
            <a:ext cx="75271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2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Converting a Current Source to a Voltage Source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source current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multiplied by the internal source resistance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gives the value of the equivalent source voltage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sz="1800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0077"/>
            <a:ext cx="7704856" cy="28931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practical  voltage  source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algn="l" rtl="0"/>
            <a:r>
              <a:rPr lang="en-US" b="1" u="sng" dirty="0">
                <a:solidFill>
                  <a:srgbClr val="002060"/>
                </a:solidFill>
              </a:rPr>
              <a:t>Compare a practical voltage source to an ideal </a:t>
            </a:r>
            <a:r>
              <a:rPr lang="en-US" b="1" u="sng" dirty="0" smtClean="0">
                <a:solidFill>
                  <a:srgbClr val="002060"/>
                </a:solidFill>
              </a:rPr>
              <a:t>source:</a:t>
            </a:r>
          </a:p>
          <a:p>
            <a:pPr algn="l" rtl="0"/>
            <a:endParaRPr lang="ar-EG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5" y="1844824"/>
            <a:ext cx="7076645" cy="3087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229200"/>
            <a:ext cx="7849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cs typeface="+mj-cs"/>
              </a:rPr>
              <a:t>The voltage </a:t>
            </a:r>
            <a:r>
              <a:rPr lang="en-US" sz="2000" b="1" dirty="0" smtClean="0">
                <a:cs typeface="+mj-cs"/>
              </a:rPr>
              <a:t>across its </a:t>
            </a:r>
            <a:r>
              <a:rPr lang="en-US" sz="2000" b="1" dirty="0">
                <a:cs typeface="+mj-cs"/>
              </a:rPr>
              <a:t>terminals, </a:t>
            </a:r>
            <a:r>
              <a:rPr lang="en-US" sz="2000" b="1" i="1" dirty="0">
                <a:cs typeface="+mj-cs"/>
              </a:rPr>
              <a:t>A </a:t>
            </a:r>
            <a:r>
              <a:rPr lang="en-US" sz="2000" b="1" dirty="0">
                <a:cs typeface="+mj-cs"/>
              </a:rPr>
              <a:t>and </a:t>
            </a:r>
            <a:r>
              <a:rPr lang="en-US" sz="2000" b="1" i="1" dirty="0">
                <a:cs typeface="+mj-cs"/>
              </a:rPr>
              <a:t>B</a:t>
            </a:r>
            <a:r>
              <a:rPr lang="en-US" sz="2000" b="1" dirty="0">
                <a:cs typeface="+mj-cs"/>
              </a:rPr>
              <a:t>, remains fixed </a:t>
            </a:r>
            <a:r>
              <a:rPr lang="en-US" sz="2000" b="1" dirty="0">
                <a:solidFill>
                  <a:srgbClr val="FF0000"/>
                </a:solidFill>
                <a:cs typeface="+mj-cs"/>
              </a:rPr>
              <a:t>regardless </a:t>
            </a:r>
            <a:r>
              <a:rPr lang="en-US" sz="2000" b="1" dirty="0">
                <a:cs typeface="+mj-cs"/>
              </a:rPr>
              <a:t>of the value of </a:t>
            </a:r>
            <a:r>
              <a:rPr lang="en-US" sz="2000" b="1" dirty="0">
                <a:solidFill>
                  <a:srgbClr val="FF0000"/>
                </a:solidFill>
                <a:cs typeface="+mj-cs"/>
              </a:rPr>
              <a:t>load resistance </a:t>
            </a:r>
            <a:r>
              <a:rPr lang="en-US" sz="2000" b="1" dirty="0">
                <a:cs typeface="+mj-cs"/>
              </a:rPr>
              <a:t>that may </a:t>
            </a:r>
            <a:r>
              <a:rPr lang="en-US" sz="2000" b="1" dirty="0" smtClean="0">
                <a:cs typeface="+mj-cs"/>
              </a:rPr>
              <a:t>be connected </a:t>
            </a:r>
            <a:r>
              <a:rPr lang="en-US" sz="2000" b="1" dirty="0">
                <a:cs typeface="+mj-cs"/>
              </a:rPr>
              <a:t>across its </a:t>
            </a:r>
            <a:r>
              <a:rPr lang="en-US" sz="2000" b="1" dirty="0" smtClean="0">
                <a:cs typeface="+mj-cs"/>
              </a:rPr>
              <a:t>output</a:t>
            </a:r>
            <a:endParaRPr lang="ar-EG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20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Converting a Current Source to a Voltage Source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" y="1628800"/>
            <a:ext cx="7478847" cy="324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29200"/>
            <a:ext cx="36004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8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Converting a Current Source to a Voltage Source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source current, multiplied by the internal source resistance, gives the value of</a:t>
            </a:r>
          </a:p>
          <a:p>
            <a:r>
              <a:rPr lang="en-US" dirty="0" smtClean="0"/>
              <a:t>the equivalent source voltage.</a:t>
            </a:r>
            <a:r>
              <a:rPr lang="en-US" dirty="0"/>
              <a:t> The source current, multiplied by the internal source resistance, gives the value of</a:t>
            </a:r>
          </a:p>
          <a:p>
            <a:r>
              <a:rPr lang="en-US" dirty="0"/>
              <a:t>the equivalent source voltage</a:t>
            </a:r>
            <a:r>
              <a:rPr lang="en-US" dirty="0" smtClean="0"/>
              <a:t>.</a:t>
            </a:r>
            <a:endParaRPr lang="ar-EG" dirty="0"/>
          </a:p>
          <a:p>
            <a:endParaRPr lang="ar-EG" dirty="0" smtClean="0"/>
          </a:p>
          <a:p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8" y="1412776"/>
            <a:ext cx="7478847" cy="28083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5637" y="4581128"/>
            <a:ext cx="74788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The </a:t>
            </a:r>
            <a:r>
              <a:rPr lang="en-US" sz="2000" b="1" dirty="0"/>
              <a:t>polarity of the voltage source is </a:t>
            </a:r>
            <a:r>
              <a:rPr lang="en-US" sz="2000" b="1" dirty="0">
                <a:solidFill>
                  <a:srgbClr val="FF0000"/>
                </a:solidFill>
              </a:rPr>
              <a:t>minus to plus in </a:t>
            </a:r>
            <a:r>
              <a:rPr lang="en-US" sz="2000" b="1" dirty="0" smtClean="0">
                <a:solidFill>
                  <a:srgbClr val="FF0000"/>
                </a:solidFill>
              </a:rPr>
              <a:t>the direction </a:t>
            </a:r>
            <a:r>
              <a:rPr lang="en-US" sz="2000" b="1" dirty="0">
                <a:solidFill>
                  <a:srgbClr val="FF0000"/>
                </a:solidFill>
              </a:rPr>
              <a:t>of the current.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algn="l" rtl="0"/>
            <a:endParaRPr lang="en-US" sz="2000" b="1" dirty="0"/>
          </a:p>
          <a:p>
            <a:pPr algn="l" rtl="0"/>
            <a:r>
              <a:rPr lang="en-US" sz="2000" b="1" dirty="0" smtClean="0"/>
              <a:t>The </a:t>
            </a:r>
            <a:r>
              <a:rPr lang="en-US" sz="2000" b="1" dirty="0"/>
              <a:t>equivalent voltage source is the voltage in series with </a:t>
            </a:r>
            <a:r>
              <a:rPr lang="en-US" sz="2000" b="1" dirty="0" smtClean="0"/>
              <a:t>as illustrated </a:t>
            </a:r>
            <a:r>
              <a:rPr lang="en-US" sz="2000" b="1" dirty="0"/>
              <a:t>in Figure 11</a:t>
            </a:r>
            <a:r>
              <a:rPr lang="en-US" dirty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181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Converting a Current Source to a Voltage Source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7416824" cy="28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9"/>
          <a:stretch/>
        </p:blipFill>
        <p:spPr bwMode="auto">
          <a:xfrm>
            <a:off x="2135230" y="4459642"/>
            <a:ext cx="4081451" cy="206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2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SUPERPOSITION THEOREM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264" cy="5277200"/>
          </a:xfrm>
        </p:spPr>
        <p:txBody>
          <a:bodyPr/>
          <a:lstStyle/>
          <a:p>
            <a:pPr algn="l" rtl="0"/>
            <a:r>
              <a:rPr lang="en-US" b="1" dirty="0"/>
              <a:t>The steps in applying the superposition method are as follows:</a:t>
            </a:r>
            <a:endParaRPr lang="ar-EG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920880" cy="34563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SUPERPOSITION THEOREM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264" cy="5277200"/>
          </a:xfrm>
        </p:spPr>
        <p:txBody>
          <a:bodyPr/>
          <a:lstStyle/>
          <a:p>
            <a:pPr algn="l" rtl="0"/>
            <a:r>
              <a:rPr lang="en-US" b="1" dirty="0"/>
              <a:t>The steps in applying the superposition method are as follows:</a:t>
            </a:r>
            <a:endParaRPr lang="ar-EG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02379"/>
            <a:ext cx="8208913" cy="32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6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SUPERPOSITION THEOREM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264" cy="5277200"/>
          </a:xfrm>
        </p:spPr>
        <p:txBody>
          <a:bodyPr/>
          <a:lstStyle/>
          <a:p>
            <a:pPr algn="l" rtl="0"/>
            <a:r>
              <a:rPr lang="en-US" b="1" dirty="0"/>
              <a:t>The steps in applying the superposition method are as follows:</a:t>
            </a:r>
            <a:endParaRPr lang="ar-EG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164"/>
            <a:ext cx="8011484" cy="288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SUPERPOSITION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233792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4364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5" y="2948671"/>
            <a:ext cx="75295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3" y="908720"/>
            <a:ext cx="64807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SUPERPOSITION THEOREM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869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SUPERPOSITION THEOREM</a:t>
            </a:r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9"/>
            <a:ext cx="6696744" cy="16561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9" y="2780928"/>
            <a:ext cx="75779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05264"/>
            <a:ext cx="640871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SUPERPOSITION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488832" cy="452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3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practical  voltage  source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algn="l" rtl="0"/>
            <a:r>
              <a:rPr lang="en-US" b="1" dirty="0"/>
              <a:t>The ideal voltage source has an internal resistance of </a:t>
            </a:r>
            <a:r>
              <a:rPr lang="en-US" b="1" dirty="0">
                <a:solidFill>
                  <a:srgbClr val="FF0000"/>
                </a:solidFill>
              </a:rPr>
              <a:t>zero</a:t>
            </a:r>
            <a:endParaRPr lang="ar-EG" b="1" dirty="0">
              <a:solidFill>
                <a:srgbClr val="FF0000"/>
              </a:solidFill>
            </a:endParaRPr>
          </a:p>
          <a:p>
            <a:pPr algn="l" rtl="0"/>
            <a:endParaRPr lang="ar-EG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076645" cy="3087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SUPERPOSITION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41682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1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THEOREM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87208" cy="5349208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err="1"/>
              <a:t>Thevenin’s</a:t>
            </a:r>
            <a:r>
              <a:rPr lang="en-US" sz="2800" b="1" dirty="0"/>
              <a:t> theorem </a:t>
            </a:r>
            <a:r>
              <a:rPr lang="en-US" sz="2800" b="1" dirty="0" smtClean="0"/>
              <a:t>can </a:t>
            </a:r>
            <a:r>
              <a:rPr lang="en-US" sz="2800" b="1" dirty="0"/>
              <a:t>be used to simplify </a:t>
            </a:r>
            <a:r>
              <a:rPr lang="en-US" sz="2800" b="1" dirty="0" smtClean="0"/>
              <a:t>the  analysis </a:t>
            </a:r>
            <a:r>
              <a:rPr lang="en-US" sz="2800" b="1" dirty="0"/>
              <a:t>of complex circuits</a:t>
            </a:r>
            <a:r>
              <a:rPr lang="en-US" sz="2800" b="1" dirty="0" smtClean="0"/>
              <a:t>.</a:t>
            </a:r>
          </a:p>
          <a:p>
            <a:pPr algn="l" rtl="0"/>
            <a:endParaRPr lang="ar-EG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9"/>
            <a:ext cx="6192688" cy="324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THEOREM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87208" cy="534920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The values of the equivalent voltage and resistance depend on the values in the </a:t>
            </a:r>
            <a:r>
              <a:rPr lang="en-US" sz="2800" dirty="0" smtClean="0"/>
              <a:t>original circuit</a:t>
            </a:r>
            <a:r>
              <a:rPr lang="en-US" sz="2800" dirty="0"/>
              <a:t>.</a:t>
            </a:r>
            <a:endParaRPr lang="ar-EG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9"/>
            <a:ext cx="6192688" cy="32403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</a:t>
            </a:r>
            <a:r>
              <a:rPr lang="en-US" b="1" dirty="0" smtClean="0">
                <a:solidFill>
                  <a:srgbClr val="FF0000"/>
                </a:solidFill>
              </a:rPr>
              <a:t>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640960" cy="542121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The </a:t>
            </a:r>
            <a:r>
              <a:rPr lang="en-US" b="1" dirty="0" err="1"/>
              <a:t>Thevenin</a:t>
            </a:r>
            <a:r>
              <a:rPr lang="en-US" b="1" dirty="0"/>
              <a:t> equivalent resistance (</a:t>
            </a:r>
            <a:r>
              <a:rPr lang="en-US" b="1" i="1" dirty="0" smtClean="0"/>
              <a:t>R</a:t>
            </a:r>
            <a:r>
              <a:rPr lang="en-US" sz="1400" b="1" dirty="0" smtClean="0">
                <a:solidFill>
                  <a:srgbClr val="FF0000"/>
                </a:solidFill>
                <a:cs typeface="+mj-cs"/>
              </a:rPr>
              <a:t>TH</a:t>
            </a:r>
            <a:r>
              <a:rPr lang="en-US" b="1" dirty="0" smtClean="0"/>
              <a:t>) </a:t>
            </a:r>
            <a:r>
              <a:rPr lang="en-US" b="1" dirty="0"/>
              <a:t>is the total resistance appearing between</a:t>
            </a:r>
          </a:p>
          <a:p>
            <a:pPr marL="0" indent="0" algn="l" rtl="0">
              <a:buNone/>
            </a:pPr>
            <a:r>
              <a:rPr lang="en-US" b="1" dirty="0" smtClean="0"/>
              <a:t>   two </a:t>
            </a:r>
            <a:r>
              <a:rPr lang="en-US" b="1" dirty="0"/>
              <a:t>terminals in a given </a:t>
            </a:r>
            <a:r>
              <a:rPr lang="en-US" b="1" dirty="0" smtClean="0"/>
              <a:t>circuit with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</a:p>
          <a:p>
            <a:pPr marL="0" indent="0" algn="l" rtl="0">
              <a:buNone/>
            </a:pP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sources replaced 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their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resistances</a:t>
            </a:r>
            <a:r>
              <a:rPr lang="en-US" b="1" dirty="0" smtClean="0"/>
              <a:t>.</a:t>
            </a:r>
          </a:p>
          <a:p>
            <a:pPr marL="0" indent="0" algn="l" rtl="0">
              <a:buNone/>
            </a:pPr>
            <a:endParaRPr lang="en-US" b="1" dirty="0"/>
          </a:p>
          <a:p>
            <a:pPr marL="0" indent="0" algn="l" rtl="0">
              <a:buNone/>
            </a:pPr>
            <a:endParaRPr lang="en-US" b="1" dirty="0" smtClean="0"/>
          </a:p>
          <a:p>
            <a:pPr algn="l" rtl="0"/>
            <a:r>
              <a:rPr lang="en-US" b="1" dirty="0"/>
              <a:t>The </a:t>
            </a:r>
            <a:r>
              <a:rPr lang="en-US" b="1" dirty="0" err="1"/>
              <a:t>Thevenin</a:t>
            </a:r>
            <a:r>
              <a:rPr lang="en-US" b="1" dirty="0"/>
              <a:t> equivalent 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b="1" dirty="0" smtClean="0"/>
              <a:t>   voltage </a:t>
            </a:r>
            <a:r>
              <a:rPr lang="en-US" b="1" dirty="0"/>
              <a:t>(</a:t>
            </a:r>
            <a:r>
              <a:rPr lang="en-US" b="1" i="1" dirty="0"/>
              <a:t>V</a:t>
            </a:r>
            <a:r>
              <a:rPr lang="en-US" sz="1600" b="1" dirty="0">
                <a:solidFill>
                  <a:srgbClr val="FF0000"/>
                </a:solidFill>
              </a:rPr>
              <a:t>TH</a:t>
            </a:r>
            <a:r>
              <a:rPr lang="en-US" b="1" dirty="0"/>
              <a:t>) is the 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endParaRPr lang="en-US" sz="28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circuit 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(no-load)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</a:t>
            </a:r>
          </a:p>
          <a:p>
            <a:pPr marL="0" indent="0" algn="l" rtl="0">
              <a:buNone/>
            </a:pPr>
            <a:r>
              <a:rPr lang="en-US" b="1" dirty="0" smtClean="0"/>
              <a:t>   between </a:t>
            </a:r>
            <a:r>
              <a:rPr lang="en-US" b="1" dirty="0"/>
              <a:t>two output </a:t>
            </a:r>
            <a:r>
              <a:rPr lang="en-US" b="1" dirty="0" smtClean="0"/>
              <a:t>terminals</a:t>
            </a:r>
          </a:p>
          <a:p>
            <a:pPr marL="0" indent="0" algn="l" rtl="0">
              <a:buNone/>
            </a:pPr>
            <a:r>
              <a:rPr lang="en-US" b="1" dirty="0" smtClean="0"/>
              <a:t>   in </a:t>
            </a:r>
            <a:r>
              <a:rPr lang="en-US" b="1" dirty="0"/>
              <a:t>a circuit</a:t>
            </a:r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201"/>
          <a:stretch/>
        </p:blipFill>
        <p:spPr bwMode="auto">
          <a:xfrm>
            <a:off x="5652120" y="2924944"/>
            <a:ext cx="2948529" cy="25922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8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1"/>
            <a:ext cx="7488833" cy="430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747083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576064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9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747083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58326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The resulting </a:t>
            </a:r>
            <a:r>
              <a:rPr lang="en-US" dirty="0" err="1"/>
              <a:t>Thevenin</a:t>
            </a:r>
            <a:r>
              <a:rPr lang="en-US" dirty="0"/>
              <a:t> equivalent circuit is shown in Figure 34(c).</a:t>
            </a:r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8" y="2636912"/>
            <a:ext cx="54726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571184" cy="5349208"/>
          </a:xfrm>
        </p:spPr>
        <p:txBody>
          <a:bodyPr/>
          <a:lstStyle/>
          <a:p>
            <a:pPr algn="l" rtl="0"/>
            <a:r>
              <a:rPr lang="en-US" dirty="0"/>
              <a:t>Example of a circuit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thevenized</a:t>
            </a:r>
            <a:r>
              <a:rPr lang="en-US" dirty="0"/>
              <a:t> </a:t>
            </a:r>
            <a:r>
              <a:rPr lang="en-US" dirty="0" smtClean="0"/>
              <a:t>from two </a:t>
            </a:r>
            <a:r>
              <a:rPr lang="en-US" dirty="0"/>
              <a:t>different sets of terminals. </a:t>
            </a:r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5695"/>
            <a:ext cx="7200800" cy="428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7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THEVENIN’S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052735"/>
            <a:ext cx="7467600" cy="5541313"/>
          </a:xfrm>
        </p:spPr>
        <p:txBody>
          <a:bodyPr/>
          <a:lstStyle/>
          <a:p>
            <a:pPr algn="l" rtl="0"/>
            <a:r>
              <a:rPr lang="en-US" b="1" dirty="0"/>
              <a:t>Example of </a:t>
            </a:r>
            <a:r>
              <a:rPr lang="en-US" b="1" dirty="0" err="1"/>
              <a:t>thevenizing</a:t>
            </a:r>
            <a:r>
              <a:rPr lang="en-US" b="1" dirty="0"/>
              <a:t> a portion </a:t>
            </a:r>
            <a:r>
              <a:rPr lang="en-US" b="1" dirty="0" smtClean="0"/>
              <a:t>of a </a:t>
            </a:r>
            <a:r>
              <a:rPr lang="en-US" b="1" dirty="0"/>
              <a:t>circuit. </a:t>
            </a:r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r>
              <a:rPr lang="en-US" b="1" dirty="0" smtClean="0"/>
              <a:t>In </a:t>
            </a:r>
            <a:r>
              <a:rPr lang="en-US" b="1" dirty="0"/>
              <a:t>this case, the circuit </a:t>
            </a:r>
            <a:r>
              <a:rPr lang="en-US" b="1" dirty="0" smtClean="0"/>
              <a:t>is </a:t>
            </a:r>
            <a:r>
              <a:rPr lang="en-US" b="1" dirty="0" err="1" smtClean="0"/>
              <a:t>thevenized</a:t>
            </a:r>
            <a:r>
              <a:rPr lang="en-US" b="1" dirty="0" smtClean="0"/>
              <a:t> </a:t>
            </a:r>
            <a:r>
              <a:rPr lang="en-US" b="1" dirty="0"/>
              <a:t>from the </a:t>
            </a:r>
            <a:r>
              <a:rPr lang="en-US" b="1" dirty="0" smtClean="0"/>
              <a:t>viewpoint </a:t>
            </a:r>
            <a:r>
              <a:rPr lang="en-US" b="1" dirty="0"/>
              <a:t>of </a:t>
            </a:r>
            <a:r>
              <a:rPr lang="en-US" b="1" dirty="0" smtClean="0"/>
              <a:t>the load </a:t>
            </a:r>
            <a:r>
              <a:rPr lang="en-US" b="1" dirty="0"/>
              <a:t>resistor, </a:t>
            </a:r>
            <a:r>
              <a:rPr lang="en-US" b="1" i="1" dirty="0"/>
              <a:t>R</a:t>
            </a:r>
            <a:r>
              <a:rPr lang="en-US" sz="1800" b="1" dirty="0">
                <a:solidFill>
                  <a:srgbClr val="FF0000"/>
                </a:solidFill>
              </a:rPr>
              <a:t>3</a:t>
            </a:r>
            <a:r>
              <a:rPr lang="en-US" b="1" dirty="0"/>
              <a:t>.</a:t>
            </a:r>
            <a:endParaRPr lang="ar-EG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0" y="3356992"/>
            <a:ext cx="7416824" cy="32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3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 source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496944" cy="5277200"/>
          </a:xfrm>
        </p:spPr>
        <p:txBody>
          <a:bodyPr>
            <a:normAutofit/>
          </a:bodyPr>
          <a:lstStyle/>
          <a:p>
            <a:pPr algn="l" rtl="0"/>
            <a:r>
              <a:rPr lang="en-US" sz="3400" b="1" dirty="0" err="1">
                <a:solidFill>
                  <a:srgbClr val="FF0000"/>
                </a:solidFill>
              </a:rPr>
              <a:t>Rs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/>
              <a:t>is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/>
              <a:t>the internal </a:t>
            </a:r>
            <a:r>
              <a:rPr lang="en-US" sz="3400" b="1" dirty="0" smtClean="0"/>
              <a:t>source resistance </a:t>
            </a:r>
            <a:r>
              <a:rPr lang="en-US" sz="3400" b="1" dirty="0"/>
              <a:t>and </a:t>
            </a:r>
            <a:r>
              <a:rPr lang="en-US" sz="3400" b="1" dirty="0" err="1">
                <a:solidFill>
                  <a:srgbClr val="FF0000"/>
                </a:solidFill>
              </a:rPr>
              <a:t>Vs</a:t>
            </a:r>
            <a:r>
              <a:rPr lang="en-US" sz="3400" b="1" dirty="0"/>
              <a:t> is the source voltage</a:t>
            </a:r>
            <a:endParaRPr lang="ar-EG" sz="3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36912"/>
            <a:ext cx="7776864" cy="35693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8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MAXIMUM POWER TRANSFER THEOREM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1268760"/>
            <a:ext cx="8064896" cy="5205412"/>
          </a:xfrm>
          <a:ln>
            <a:solidFill>
              <a:srgbClr val="00B0F0"/>
            </a:solidFill>
          </a:ln>
        </p:spPr>
        <p:txBody>
          <a:bodyPr/>
          <a:lstStyle/>
          <a:p>
            <a:pPr algn="l" rtl="0"/>
            <a:r>
              <a:rPr lang="en-US" b="1" dirty="0" smtClean="0"/>
              <a:t>For </a:t>
            </a:r>
            <a:r>
              <a:rPr lang="en-US" b="1" dirty="0"/>
              <a:t>a given source voltage, maximum power is transferred from a source to a </a:t>
            </a:r>
            <a:r>
              <a:rPr lang="en-US" b="1" dirty="0" smtClean="0"/>
              <a:t>load when </a:t>
            </a: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load resistance is equal to the internal source resistance</a:t>
            </a:r>
            <a:r>
              <a:rPr lang="en-US" b="1" dirty="0" smtClean="0">
                <a:solidFill>
                  <a:srgbClr val="FF0000"/>
                </a:solidFill>
              </a:rPr>
              <a:t>.          </a:t>
            </a:r>
            <a:r>
              <a:rPr lang="en-US" i="1" dirty="0" smtClean="0"/>
              <a:t>R</a:t>
            </a:r>
            <a:r>
              <a:rPr lang="en-US" sz="1800" b="1" i="1" dirty="0" smtClean="0">
                <a:solidFill>
                  <a:srgbClr val="FF0000"/>
                </a:solidFill>
              </a:rPr>
              <a:t>L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R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0517"/>
            <a:ext cx="6768752" cy="27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MAXIMUM POWER TRANSFER THEOREM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632848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77072"/>
            <a:ext cx="76328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MAXIMUM POWER TRANSFER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7768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9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MAXIMUM POWER TRANSFER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74740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MAXIMUM POWER TRANSFER THEOREM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571184" cy="520519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Practical applications of the maximum power transfer theorem include audio </a:t>
            </a:r>
            <a:r>
              <a:rPr lang="en-US" dirty="0" smtClean="0"/>
              <a:t>systems such </a:t>
            </a:r>
            <a:r>
              <a:rPr lang="en-US" dirty="0"/>
              <a:t>as stereo, radio, and public address.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these systems the resistance of the speaker </a:t>
            </a:r>
            <a:r>
              <a:rPr lang="en-US" dirty="0" smtClean="0"/>
              <a:t>is the </a:t>
            </a:r>
            <a:r>
              <a:rPr lang="en-US" dirty="0"/>
              <a:t>load. The circuit that drives the speaker is a power amplifier.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systems are </a:t>
            </a:r>
            <a:r>
              <a:rPr lang="en-US" dirty="0" smtClean="0"/>
              <a:t>typically optimized for maximum </a:t>
            </a:r>
            <a:r>
              <a:rPr lang="en-US" dirty="0"/>
              <a:t>power to the speakers.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Thus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/>
              <a:t>the resistance of the speaker </a:t>
            </a:r>
            <a:r>
              <a:rPr lang="en-US" b="1" dirty="0" smtClean="0"/>
              <a:t>must equal </a:t>
            </a:r>
            <a:r>
              <a:rPr lang="en-US" b="1" dirty="0"/>
              <a:t>the internal source resistance of </a:t>
            </a:r>
            <a:r>
              <a:rPr lang="en-US" b="1" dirty="0" smtClean="0"/>
              <a:t>the amplifier</a:t>
            </a:r>
            <a:endParaRPr lang="ar-EG" b="1" dirty="0"/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714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-to-Y </a:t>
            </a:r>
            <a:r>
              <a:rPr lang="en-US" sz="3200" b="1" dirty="0">
                <a:solidFill>
                  <a:srgbClr val="FF0000"/>
                </a:solidFill>
              </a:rPr>
              <a:t>Conversion</a:t>
            </a:r>
            <a:r>
              <a:rPr lang="ar-EG" sz="3200" b="1" dirty="0" smtClean="0">
                <a:solidFill>
                  <a:srgbClr val="FF0000"/>
                </a:solidFill>
                <a:latin typeface="Times New Roman"/>
              </a:rPr>
              <a:t>∆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920880" cy="5349208"/>
          </a:xfrm>
        </p:spPr>
        <p:txBody>
          <a:bodyPr/>
          <a:lstStyle/>
          <a:p>
            <a:pPr algn="l" rtl="0"/>
            <a:r>
              <a:rPr lang="en-US" dirty="0"/>
              <a:t>Conversions between </a:t>
            </a:r>
            <a:r>
              <a:rPr lang="ar-EG" b="1" dirty="0">
                <a:solidFill>
                  <a:srgbClr val="FF0000"/>
                </a:solidFill>
                <a:latin typeface="Times New Roman"/>
              </a:rPr>
              <a:t>∆</a:t>
            </a:r>
            <a:r>
              <a:rPr lang="en-US" b="1" dirty="0" smtClean="0">
                <a:solidFill>
                  <a:srgbClr val="FF0000"/>
                </a:solidFill>
              </a:rPr>
              <a:t>to-Y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Y-to-</a:t>
            </a:r>
            <a:r>
              <a:rPr lang="ar-EG" b="1" dirty="0">
                <a:solidFill>
                  <a:srgbClr val="FF0000"/>
                </a:solidFill>
                <a:latin typeface="Times New Roman"/>
              </a:rPr>
              <a:t> ∆ </a:t>
            </a:r>
            <a:r>
              <a:rPr lang="en-US" b="1" dirty="0" smtClean="0">
                <a:latin typeface="Times New Roman"/>
              </a:rPr>
              <a:t>ty</a:t>
            </a:r>
            <a:r>
              <a:rPr lang="en-US" dirty="0" smtClean="0"/>
              <a:t>pe </a:t>
            </a:r>
            <a:r>
              <a:rPr lang="en-US" dirty="0"/>
              <a:t>circuit arrangements are useful in </a:t>
            </a:r>
            <a:r>
              <a:rPr lang="en-US" dirty="0" smtClean="0"/>
              <a:t>certain specialized </a:t>
            </a:r>
            <a:r>
              <a:rPr lang="en-US" dirty="0"/>
              <a:t>three-terminal applications. </a:t>
            </a:r>
            <a:endParaRPr lang="en-US" dirty="0" smtClean="0"/>
          </a:p>
          <a:p>
            <a:pPr algn="l" rtl="0"/>
            <a:endParaRPr lang="en-US" sz="20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One </a:t>
            </a:r>
            <a:r>
              <a:rPr lang="en-US" sz="2000" dirty="0">
                <a:solidFill>
                  <a:srgbClr val="FF0000"/>
                </a:solidFill>
              </a:rPr>
              <a:t>example is in the analysis of a </a:t>
            </a:r>
            <a:r>
              <a:rPr lang="en-US" sz="2000" dirty="0" smtClean="0">
                <a:solidFill>
                  <a:srgbClr val="FF0000"/>
                </a:solidFill>
              </a:rPr>
              <a:t>loaded Wheatstone </a:t>
            </a:r>
            <a:r>
              <a:rPr lang="en-US" sz="2000" dirty="0">
                <a:solidFill>
                  <a:srgbClr val="FF0000"/>
                </a:solidFill>
              </a:rPr>
              <a:t>bridge circuit.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3" y="3453128"/>
            <a:ext cx="6761752" cy="292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5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-to-Y </a:t>
            </a:r>
            <a:r>
              <a:rPr lang="en-US" sz="3200" b="1" dirty="0">
                <a:solidFill>
                  <a:srgbClr val="FF0000"/>
                </a:solidFill>
              </a:rPr>
              <a:t>Conversion</a:t>
            </a:r>
            <a:r>
              <a:rPr lang="ar-EG" sz="3200" b="1" dirty="0" smtClean="0">
                <a:solidFill>
                  <a:srgbClr val="FF0000"/>
                </a:solidFill>
                <a:latin typeface="Times New Roman"/>
              </a:rPr>
              <a:t>∆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643192" cy="5349208"/>
          </a:xfrm>
        </p:spPr>
        <p:txBody>
          <a:bodyPr/>
          <a:lstStyle/>
          <a:p>
            <a:pPr algn="l" rtl="0"/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convert </a:t>
            </a:r>
            <a:r>
              <a:rPr lang="en-US" dirty="0"/>
              <a:t>from delta to wye, you need </a:t>
            </a:r>
            <a:r>
              <a:rPr lang="en-US" i="1" dirty="0"/>
              <a:t>R</a:t>
            </a:r>
            <a:r>
              <a:rPr lang="en-US" sz="2000" dirty="0"/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sz="2000" dirty="0"/>
              <a:t>2</a:t>
            </a:r>
            <a:r>
              <a:rPr lang="en-US" dirty="0"/>
              <a:t>,</a:t>
            </a:r>
            <a:r>
              <a:rPr lang="en-US" dirty="0" smtClean="0"/>
              <a:t>and </a:t>
            </a:r>
            <a:r>
              <a:rPr lang="en-US" i="1" dirty="0" smtClean="0"/>
              <a:t>R</a:t>
            </a:r>
            <a:r>
              <a:rPr lang="en-US" sz="2000" dirty="0" smtClean="0"/>
              <a:t>3</a:t>
            </a:r>
            <a:r>
              <a:rPr lang="en-US" dirty="0" smtClean="0"/>
              <a:t> in </a:t>
            </a:r>
            <a:r>
              <a:rPr lang="en-US" dirty="0"/>
              <a:t>terms of </a:t>
            </a:r>
            <a:r>
              <a:rPr lang="en-US" i="1" dirty="0"/>
              <a:t>R</a:t>
            </a:r>
            <a:r>
              <a:rPr lang="en-US" sz="2000" i="1" dirty="0"/>
              <a:t>A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sz="2000" i="1" dirty="0"/>
              <a:t>B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i="1" dirty="0" smtClean="0"/>
              <a:t>R</a:t>
            </a:r>
            <a:r>
              <a:rPr lang="en-US" sz="2000" i="1" dirty="0" smtClean="0"/>
              <a:t>C</a:t>
            </a:r>
            <a:r>
              <a:rPr lang="en-US" i="1" dirty="0" smtClean="0"/>
              <a:t>. </a:t>
            </a:r>
            <a:r>
              <a:rPr lang="en-US" dirty="0" smtClean="0"/>
              <a:t>The conversion rule </a:t>
            </a:r>
            <a:r>
              <a:rPr lang="en-US" dirty="0"/>
              <a:t>is as follows:</a:t>
            </a:r>
          </a:p>
          <a:p>
            <a:pPr algn="l" rtl="0"/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6" y="2492896"/>
            <a:ext cx="6761752" cy="3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-to-Y </a:t>
            </a:r>
            <a:r>
              <a:rPr lang="en-US" sz="3200" b="1" dirty="0">
                <a:solidFill>
                  <a:srgbClr val="FF0000"/>
                </a:solidFill>
              </a:rPr>
              <a:t>Conversion</a:t>
            </a:r>
            <a:r>
              <a:rPr lang="ar-EG" sz="3200" b="1" dirty="0" smtClean="0">
                <a:solidFill>
                  <a:srgbClr val="FF0000"/>
                </a:solidFill>
                <a:latin typeface="Times New Roman"/>
              </a:rPr>
              <a:t>∆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643192" cy="5349208"/>
          </a:xfrm>
        </p:spPr>
        <p:txBody>
          <a:bodyPr/>
          <a:lstStyle/>
          <a:p>
            <a:pPr algn="l" rtl="0"/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4" y="1196752"/>
            <a:ext cx="746694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5" y="4846098"/>
            <a:ext cx="2081232" cy="13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846098"/>
            <a:ext cx="2482100" cy="13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33190"/>
            <a:ext cx="2376263" cy="140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Y </a:t>
            </a:r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to-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∆</a:t>
            </a:r>
            <a:r>
              <a:rPr lang="en-US" sz="3200" b="1" dirty="0" smtClean="0">
                <a:solidFill>
                  <a:srgbClr val="FF0000"/>
                </a:solidFill>
              </a:rPr>
              <a:t> Conversion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643192" cy="5349208"/>
          </a:xfrm>
        </p:spPr>
        <p:txBody>
          <a:bodyPr/>
          <a:lstStyle/>
          <a:p>
            <a:pPr algn="l" rtl="0"/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endParaRPr lang="en-US" b="1" dirty="0" smtClean="0"/>
          </a:p>
          <a:p>
            <a:pPr algn="l" rtl="0"/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2" y="1196752"/>
            <a:ext cx="746694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8" y="4437112"/>
            <a:ext cx="3429508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096341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14" y="5774308"/>
            <a:ext cx="345638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7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12776"/>
            <a:ext cx="771028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-to-Y </a:t>
            </a:r>
            <a:r>
              <a:rPr lang="en-US" sz="3200" b="1" dirty="0">
                <a:solidFill>
                  <a:srgbClr val="FF0000"/>
                </a:solidFill>
              </a:rPr>
              <a:t>Conversion</a:t>
            </a:r>
            <a:r>
              <a:rPr lang="ar-EG" sz="3200" b="1" dirty="0" smtClean="0">
                <a:solidFill>
                  <a:srgbClr val="FF0000"/>
                </a:solidFill>
                <a:latin typeface="Times New Roman"/>
              </a:rPr>
              <a:t>∆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36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practical  </a:t>
            </a:r>
            <a:r>
              <a:rPr lang="en-US" sz="3200" b="1" dirty="0">
                <a:solidFill>
                  <a:srgbClr val="FF0000"/>
                </a:solidFill>
              </a:rPr>
              <a:t>voltage  source</a:t>
            </a:r>
            <a:endParaRPr lang="ar-E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en-US" dirty="0"/>
              <a:t>a). is</a:t>
            </a:r>
          </a:p>
          <a:p>
            <a:r>
              <a:rPr lang="en-US" dirty="0"/>
              <a:t>the internal source resistance and is the source voltage.</a:t>
            </a:r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7632846" cy="33123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4869160"/>
            <a:ext cx="763284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With no load, the output </a:t>
            </a:r>
            <a:r>
              <a:rPr lang="en-US" sz="2800" dirty="0" smtClean="0"/>
              <a:t>voltage is </a:t>
            </a:r>
            <a:r>
              <a:rPr lang="en-US" sz="2800" i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en-US" sz="2800" dirty="0"/>
              <a:t> This </a:t>
            </a:r>
            <a:r>
              <a:rPr lang="en-US" sz="2800" dirty="0" smtClean="0"/>
              <a:t>voltage </a:t>
            </a:r>
            <a:r>
              <a:rPr lang="en-US" sz="2800" dirty="0"/>
              <a:t>is sometimes called the </a:t>
            </a:r>
            <a:r>
              <a:rPr lang="en-US" sz="2800" b="1" i="1" dirty="0">
                <a:solidFill>
                  <a:srgbClr val="FF0000"/>
                </a:solidFill>
              </a:rPr>
              <a:t>open circuit </a:t>
            </a:r>
            <a:r>
              <a:rPr lang="en-US" sz="2800" i="1" dirty="0"/>
              <a:t>voltage</a:t>
            </a:r>
            <a:r>
              <a:rPr lang="en-US" sz="2800" i="1" dirty="0" smtClean="0"/>
              <a:t>.</a:t>
            </a:r>
            <a:endParaRPr lang="ar-EG" sz="2800" i="1" dirty="0" smtClean="0"/>
          </a:p>
          <a:p>
            <a:pPr algn="l"/>
            <a:endParaRPr lang="ar-EG" i="1" dirty="0"/>
          </a:p>
        </p:txBody>
      </p:sp>
    </p:spTree>
    <p:extLst>
      <p:ext uri="{BB962C8B-B14F-4D97-AF65-F5344CB8AC3E}">
        <p14:creationId xmlns:p14="http://schemas.microsoft.com/office/powerpoint/2010/main" val="31219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-to-Y </a:t>
            </a:r>
            <a:r>
              <a:rPr lang="en-US" sz="3200" b="1" dirty="0">
                <a:solidFill>
                  <a:srgbClr val="FF0000"/>
                </a:solidFill>
              </a:rPr>
              <a:t>Conversion</a:t>
            </a:r>
            <a:r>
              <a:rPr lang="ar-EG" sz="3200" b="1" dirty="0" smtClean="0">
                <a:solidFill>
                  <a:srgbClr val="FF0000"/>
                </a:solidFill>
                <a:latin typeface="Times New Roman"/>
              </a:rPr>
              <a:t>∆</a:t>
            </a:r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25398" cy="449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4" y="188640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Application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∆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-to-Y Conversion to a Bridge Circuit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367" b="12346"/>
          <a:stretch/>
        </p:blipFill>
        <p:spPr bwMode="auto">
          <a:xfrm>
            <a:off x="3923928" y="3876165"/>
            <a:ext cx="3855841" cy="27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2254" y="1412776"/>
            <a:ext cx="8184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Now you will see how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∆</a:t>
            </a:r>
            <a:r>
              <a:rPr lang="en-US" sz="3600" b="1" dirty="0">
                <a:solidFill>
                  <a:srgbClr val="FF0000"/>
                </a:solidFill>
              </a:rPr>
              <a:t> -to-Y </a:t>
            </a:r>
            <a:r>
              <a:rPr lang="en-US" sz="3600" b="1" dirty="0" smtClean="0"/>
              <a:t> </a:t>
            </a:r>
            <a:r>
              <a:rPr lang="en-US" sz="3600" b="1" dirty="0">
                <a:solidFill>
                  <a:srgbClr val="FF0000"/>
                </a:solidFill>
              </a:rPr>
              <a:t>conversion</a:t>
            </a:r>
            <a:r>
              <a:rPr lang="en-US" sz="3600" b="1" dirty="0"/>
              <a:t> can be used for converting a bridge </a:t>
            </a:r>
            <a:r>
              <a:rPr lang="en-US" sz="3600" b="1" dirty="0" smtClean="0"/>
              <a:t>circuit to </a:t>
            </a:r>
            <a:r>
              <a:rPr lang="en-US" sz="3600" b="1" dirty="0"/>
              <a:t>a series-parallel form for easier analysis.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13112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Application </a:t>
            </a:r>
            <a:r>
              <a:rPr lang="en-US" b="1" dirty="0"/>
              <a:t>of </a:t>
            </a:r>
            <a:r>
              <a:rPr lang="en-US" b="1" dirty="0">
                <a:latin typeface="Times New Roman"/>
              </a:rPr>
              <a:t>∆</a:t>
            </a:r>
            <a:r>
              <a:rPr lang="en-US" b="1" dirty="0"/>
              <a:t>-to-Y Conversion to a Bridge Circuit</a:t>
            </a:r>
            <a:r>
              <a:rPr lang="ar-EG" dirty="0"/>
              <a:t/>
            </a:r>
            <a:br>
              <a:rPr lang="ar-EG" dirty="0"/>
            </a:br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340768"/>
            <a:ext cx="770485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1" y="4725144"/>
            <a:ext cx="7390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In a bridge circuit, the load is connected between terminals </a:t>
            </a:r>
            <a:r>
              <a:rPr lang="en-US" sz="2400" b="1" i="1" dirty="0"/>
              <a:t>C </a:t>
            </a:r>
            <a:r>
              <a:rPr lang="en-US" sz="2400" b="1" dirty="0"/>
              <a:t>and </a:t>
            </a:r>
            <a:r>
              <a:rPr lang="en-US" sz="2400" b="1" i="1" dirty="0"/>
              <a:t>D</a:t>
            </a:r>
            <a:r>
              <a:rPr lang="en-US" sz="2400" b="1" dirty="0"/>
              <a:t>. </a:t>
            </a:r>
            <a:r>
              <a:rPr lang="en-US" sz="2400" b="1" dirty="0" smtClean="0"/>
              <a:t> </a:t>
            </a:r>
          </a:p>
          <a:p>
            <a:pPr algn="l" rtl="0"/>
            <a:r>
              <a:rPr lang="en-US" sz="2400" b="1" dirty="0"/>
              <a:t> 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In </a:t>
            </a:r>
            <a:r>
              <a:rPr lang="en-US" sz="2400" b="1" dirty="0"/>
              <a:t>Figure 65(a),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C </a:t>
            </a:r>
            <a:r>
              <a:rPr lang="en-US" sz="2400" b="1" dirty="0"/>
              <a:t>represents the load resistor. </a:t>
            </a:r>
          </a:p>
        </p:txBody>
      </p:sp>
    </p:spTree>
    <p:extLst>
      <p:ext uri="{BB962C8B-B14F-4D97-AF65-F5344CB8AC3E}">
        <p14:creationId xmlns:p14="http://schemas.microsoft.com/office/powerpoint/2010/main" val="24740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280"/>
            <a:ext cx="7467600" cy="14165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Application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-to-Y Conversion to a Bridge Circuit</a:t>
            </a:r>
            <a:r>
              <a:rPr lang="ar-EG" dirty="0"/>
              <a:t/>
            </a:r>
            <a:br>
              <a:rPr lang="ar-EG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When </a:t>
            </a:r>
            <a:r>
              <a:rPr lang="en-US" dirty="0"/>
              <a:t>voltage is applied across terminals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, the </a:t>
            </a:r>
            <a:r>
              <a:rPr lang="en-US" dirty="0" smtClean="0"/>
              <a:t>voltage from </a:t>
            </a:r>
            <a:r>
              <a:rPr lang="en-US" i="1" dirty="0"/>
              <a:t>C </a:t>
            </a:r>
            <a:r>
              <a:rPr lang="en-US" dirty="0" smtClean="0"/>
              <a:t>to D (V</a:t>
            </a:r>
            <a:r>
              <a:rPr lang="en-US" sz="1800" dirty="0" smtClean="0"/>
              <a:t>CD</a:t>
            </a:r>
            <a:r>
              <a:rPr lang="en-US" dirty="0" smtClean="0"/>
              <a:t>) </a:t>
            </a:r>
            <a:r>
              <a:rPr lang="en-US" dirty="0"/>
              <a:t>can </a:t>
            </a:r>
            <a:r>
              <a:rPr lang="en-US" dirty="0" smtClean="0"/>
              <a:t>be determined </a:t>
            </a:r>
            <a:r>
              <a:rPr lang="en-US" dirty="0"/>
              <a:t>using the equivalent series-parallel circuit </a:t>
            </a:r>
            <a:r>
              <a:rPr lang="en-US" dirty="0" smtClean="0"/>
              <a:t>in </a:t>
            </a:r>
            <a:r>
              <a:rPr lang="en-US" dirty="0"/>
              <a:t>Figure 65(c) as follows. </a:t>
            </a:r>
            <a:endParaRPr lang="ar-E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340768"/>
            <a:ext cx="770485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5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280"/>
            <a:ext cx="7467600" cy="14165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Application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-to-Y Conversion to a Bridge Circuit</a:t>
            </a:r>
            <a:r>
              <a:rPr lang="ar-EG" dirty="0"/>
              <a:t/>
            </a:r>
            <a:br>
              <a:rPr lang="ar-EG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dirty="0"/>
          </a:p>
          <a:p>
            <a:pPr marL="457200" indent="-457200" algn="l" rtl="0">
              <a:buFont typeface="+mj-lt"/>
              <a:buAutoNum type="arabicPeriod"/>
            </a:pP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340768"/>
            <a:ext cx="770485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54726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7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Application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-to-Y Conversion to a Bridge Circuit</a:t>
            </a:r>
            <a:r>
              <a:rPr lang="ar-EG" b="1" dirty="0"/>
              <a:t/>
            </a:r>
            <a:br>
              <a:rPr lang="ar-EG" b="1" dirty="0"/>
            </a:b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Then</a:t>
            </a:r>
            <a:r>
              <a:rPr lang="en-US" dirty="0" smtClean="0"/>
              <a:t>, the </a:t>
            </a:r>
            <a:r>
              <a:rPr lang="en-US" dirty="0"/>
              <a:t>resistance of the parallel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portion </a:t>
            </a:r>
            <a:r>
              <a:rPr lang="en-US" dirty="0"/>
              <a:t>of the circuit in Figure 65(c) </a:t>
            </a:r>
            <a:r>
              <a:rPr lang="en-US" dirty="0" smtClean="0"/>
              <a:t>is</a:t>
            </a:r>
          </a:p>
          <a:p>
            <a:pPr algn="l" rtl="0"/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96884"/>
            <a:ext cx="4320480" cy="110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30426"/>
            <a:ext cx="2520280" cy="36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40324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5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Application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-to-Y Conversion to a Bridge Circuit</a:t>
            </a:r>
            <a:r>
              <a:rPr lang="ar-EG" b="1" dirty="0"/>
              <a:t/>
            </a:r>
            <a:br>
              <a:rPr lang="ar-EG" b="1" dirty="0"/>
            </a:b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30426"/>
            <a:ext cx="2520280" cy="36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5777"/>
            <a:ext cx="3168352" cy="9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168352" cy="9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53136"/>
            <a:ext cx="31683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8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Application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-to-Y Conversion to a Bridge Circuit</a:t>
            </a:r>
            <a:r>
              <a:rPr lang="ar-EG" b="1" dirty="0"/>
              <a:t/>
            </a:r>
            <a:br>
              <a:rPr lang="ar-EG" b="1" dirty="0"/>
            </a:b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0" y="1509989"/>
            <a:ext cx="2664296" cy="21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464496" cy="20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60071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028"/>
          <a:stretch/>
        </p:blipFill>
        <p:spPr bwMode="auto">
          <a:xfrm>
            <a:off x="5436500" y="3918382"/>
            <a:ext cx="2664296" cy="23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7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Application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-to-Y Conversion to a Bridge Circuit</a:t>
            </a:r>
            <a:r>
              <a:rPr lang="ar-EG" b="1" dirty="0"/>
              <a:t/>
            </a:r>
            <a:br>
              <a:rPr lang="ar-EG" b="1" dirty="0"/>
            </a:b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0" y="1509988"/>
            <a:ext cx="2664296" cy="364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" y="1988840"/>
            <a:ext cx="4464496" cy="20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Application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∆</a:t>
            </a:r>
            <a:r>
              <a:rPr lang="en-US" b="1" dirty="0">
                <a:solidFill>
                  <a:srgbClr val="FF0000"/>
                </a:solidFill>
              </a:rPr>
              <a:t>-to-Y Conversion to a Bridge Circuit</a:t>
            </a:r>
            <a:r>
              <a:rPr lang="ar-EG" b="1" dirty="0"/>
              <a:t/>
            </a:r>
            <a:br>
              <a:rPr lang="ar-EG" b="1" dirty="0"/>
            </a:b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08788"/>
            <a:ext cx="360071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028"/>
          <a:stretch/>
        </p:blipFill>
        <p:spPr bwMode="auto">
          <a:xfrm>
            <a:off x="5004048" y="3005406"/>
            <a:ext cx="3096748" cy="287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4892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practical  </a:t>
            </a:r>
            <a:r>
              <a:rPr lang="en-US" sz="3200" b="1" dirty="0">
                <a:solidFill>
                  <a:srgbClr val="FF0000"/>
                </a:solidFill>
              </a:rPr>
              <a:t>voltage  source</a:t>
            </a:r>
            <a:endParaRPr lang="ar-EG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en-US" dirty="0"/>
              <a:t>a). is</a:t>
            </a:r>
          </a:p>
          <a:p>
            <a:r>
              <a:rPr lang="en-US" dirty="0"/>
              <a:t>the internal source resistance and is the source voltage.</a:t>
            </a:r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7632846" cy="2880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25144"/>
            <a:ext cx="76328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PRACTICAL CURRENT </a:t>
            </a:r>
            <a:r>
              <a:rPr lang="en-US" b="1" dirty="0">
                <a:solidFill>
                  <a:srgbClr val="FF0000"/>
                </a:solidFill>
              </a:rPr>
              <a:t>SOURCE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6371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This an </a:t>
            </a:r>
            <a:r>
              <a:rPr lang="en-US" dirty="0"/>
              <a:t>ideal current source produces </a:t>
            </a:r>
            <a:r>
              <a:rPr lang="en-US" b="1" dirty="0">
                <a:solidFill>
                  <a:srgbClr val="FF0000"/>
                </a:solidFill>
              </a:rPr>
              <a:t>a constant value of </a:t>
            </a:r>
            <a:r>
              <a:rPr lang="en-US" b="1" dirty="0" smtClean="0">
                <a:solidFill>
                  <a:srgbClr val="FF0000"/>
                </a:solidFill>
              </a:rPr>
              <a:t>current </a:t>
            </a:r>
            <a:r>
              <a:rPr lang="en-US" dirty="0" smtClean="0"/>
              <a:t>through </a:t>
            </a:r>
            <a:r>
              <a:rPr lang="en-US" dirty="0"/>
              <a:t>a load, regardless of the </a:t>
            </a:r>
            <a:r>
              <a:rPr lang="en-US" b="1" dirty="0">
                <a:solidFill>
                  <a:srgbClr val="0070C0"/>
                </a:solidFill>
              </a:rPr>
              <a:t>value of the load</a:t>
            </a:r>
            <a:r>
              <a:rPr lang="en-US" dirty="0"/>
              <a:t>. </a:t>
            </a:r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6" y="1347292"/>
            <a:ext cx="7649346" cy="32338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7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PRACTICAL CURRENT </a:t>
            </a:r>
            <a:r>
              <a:rPr lang="en-US" b="1" dirty="0">
                <a:solidFill>
                  <a:srgbClr val="FF0000"/>
                </a:solidFill>
              </a:rPr>
              <a:t>SOURCE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6371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ideal current source has an </a:t>
            </a:r>
            <a:r>
              <a:rPr lang="en-US" dirty="0">
                <a:solidFill>
                  <a:srgbClr val="FF0000"/>
                </a:solidFill>
              </a:rPr>
              <a:t>infinitely</a:t>
            </a:r>
            <a:r>
              <a:rPr lang="en-US" dirty="0"/>
              <a:t> large internal </a:t>
            </a:r>
            <a:r>
              <a:rPr lang="en-US" dirty="0">
                <a:solidFill>
                  <a:srgbClr val="FF0000"/>
                </a:solidFill>
              </a:rPr>
              <a:t>parallel resistance</a:t>
            </a:r>
            <a:r>
              <a:rPr lang="en-US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6" y="1347292"/>
            <a:ext cx="7649346" cy="3593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PRACTICAL CURRENT SOURCE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/>
          <a:lstStyle/>
          <a:p>
            <a:pPr algn="l" rtl="0"/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practical current </a:t>
            </a:r>
            <a:r>
              <a:rPr lang="en-US" dirty="0"/>
              <a:t>source representation is shown in Figure 5. </a:t>
            </a:r>
            <a:endParaRPr lang="en-US" dirty="0" smtClean="0"/>
          </a:p>
          <a:p>
            <a:pPr algn="l" rtl="0"/>
            <a:r>
              <a:rPr lang="en-US" dirty="0" smtClean="0"/>
              <a:t>Here </a:t>
            </a:r>
            <a:r>
              <a:rPr lang="en-US" b="1" dirty="0">
                <a:solidFill>
                  <a:srgbClr val="FF0000"/>
                </a:solidFill>
              </a:rPr>
              <a:t>the internal </a:t>
            </a:r>
            <a:r>
              <a:rPr lang="en-US" b="1" dirty="0" smtClean="0">
                <a:solidFill>
                  <a:srgbClr val="FF0000"/>
                </a:solidFill>
              </a:rPr>
              <a:t>resista</a:t>
            </a:r>
            <a:r>
              <a:rPr lang="en-US" dirty="0" smtClean="0">
                <a:solidFill>
                  <a:srgbClr val="FF0000"/>
                </a:solidFill>
              </a:rPr>
              <a:t>nce</a:t>
            </a:r>
            <a:r>
              <a:rPr lang="en-US" dirty="0" smtClean="0"/>
              <a:t> appears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parallel </a:t>
            </a:r>
            <a:r>
              <a:rPr lang="en-US" dirty="0"/>
              <a:t>with the ideal current source.</a:t>
            </a:r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4" y="3501008"/>
            <a:ext cx="7334524" cy="2880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2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681</TotalTime>
  <Words>989</Words>
  <Application>Microsoft Office PowerPoint</Application>
  <PresentationFormat>On-screen Show (4:3)</PresentationFormat>
  <Paragraphs>180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Oriel</vt:lpstr>
      <vt:lpstr>CIRCUIT THEOREMS &amp; conversions</vt:lpstr>
      <vt:lpstr>practical  voltage  source</vt:lpstr>
      <vt:lpstr>practical  voltage  source</vt:lpstr>
      <vt:lpstr>practical  voltage  source</vt:lpstr>
      <vt:lpstr>practical  voltage  source</vt:lpstr>
      <vt:lpstr>practical  voltage  source</vt:lpstr>
      <vt:lpstr>PRACTICAL CURRENT SOURCE</vt:lpstr>
      <vt:lpstr>PRACTICAL CURRENT SOURCE</vt:lpstr>
      <vt:lpstr>PRACTICAL CURRENT SOURCE</vt:lpstr>
      <vt:lpstr>PRACTICAL CURRENT SOURCE</vt:lpstr>
      <vt:lpstr>SOURCE  CONVERSIONS</vt:lpstr>
      <vt:lpstr>SOURCE  CONVERSIONS</vt:lpstr>
      <vt:lpstr>SOURCE  CONVERSIONS</vt:lpstr>
      <vt:lpstr>SOURCE  CONVERSIONS</vt:lpstr>
      <vt:lpstr>SOURCE  CONVERSIONS</vt:lpstr>
      <vt:lpstr>SOURCE  CONVERSIONS</vt:lpstr>
      <vt:lpstr>SOURCE  CONVERSIONS</vt:lpstr>
      <vt:lpstr>SOURCE  CONVERSIONS</vt:lpstr>
      <vt:lpstr>Converting a Current Source to a Voltage Source</vt:lpstr>
      <vt:lpstr>Converting a Current Source to a Voltage Source</vt:lpstr>
      <vt:lpstr>Converting a Current Source to a Voltage Source</vt:lpstr>
      <vt:lpstr>Converting a Current Source to a Voltage Source</vt:lpstr>
      <vt:lpstr>THE SUPERPOSITION THEOREM</vt:lpstr>
      <vt:lpstr>THE SUPERPOSITION THEOREM</vt:lpstr>
      <vt:lpstr>THE SUPERPOSITION THEOREM</vt:lpstr>
      <vt:lpstr>THE SUPERPOSITION THEOREM</vt:lpstr>
      <vt:lpstr>THE SUPERPOSITION THEOREM</vt:lpstr>
      <vt:lpstr>THE SUPERPOSITION THEOREM</vt:lpstr>
      <vt:lpstr>THE SUPERPOSITION THEOREM</vt:lpstr>
      <vt:lpstr>THE SUPERPOSITION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MAXIMUM POWER TRANSFER THEOREM</vt:lpstr>
      <vt:lpstr>MAXIMUM POWER TRANSFER THEOREM</vt:lpstr>
      <vt:lpstr>MAXIMUM POWER TRANSFER THEOREM</vt:lpstr>
      <vt:lpstr>MAXIMUM POWER TRANSFER THEOREM</vt:lpstr>
      <vt:lpstr>MAXIMUM POWER TRANSFER THEOREM</vt:lpstr>
      <vt:lpstr>-to-Y Conversion∆</vt:lpstr>
      <vt:lpstr>-to-Y Conversion∆</vt:lpstr>
      <vt:lpstr>-to-Y Conversion∆</vt:lpstr>
      <vt:lpstr>Y -to- ∆ Conversion</vt:lpstr>
      <vt:lpstr>-to-Y Conversion∆</vt:lpstr>
      <vt:lpstr>-to-Y Conversion∆</vt:lpstr>
      <vt:lpstr>Application of ∆ -to-Y Conversion to a Bridge Circuit</vt:lpstr>
      <vt:lpstr>     Application of ∆-to-Y Conversion to a Bridge Circuit </vt:lpstr>
      <vt:lpstr>  Application of ∆-to-Y Conversion to a Bridge Circuit </vt:lpstr>
      <vt:lpstr>  Application of ∆-to-Y Conversion to a Bridge Circuit </vt:lpstr>
      <vt:lpstr>  Application of ∆-to-Y Conversion to a Bridge Circuit </vt:lpstr>
      <vt:lpstr>  Application of ∆-to-Y Conversion to a Bridge Circuit </vt:lpstr>
      <vt:lpstr>  Application of ∆-to-Y Conversion to a Bridge Circuit </vt:lpstr>
      <vt:lpstr>  Application of ∆-to-Y Conversion to a Bridge Circuit </vt:lpstr>
      <vt:lpstr>  Application of ∆-to-Y Conversion to a Bridge Circuit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THEOREMS</dc:title>
  <dc:creator>acer</dc:creator>
  <cp:lastModifiedBy>acer</cp:lastModifiedBy>
  <cp:revision>77</cp:revision>
  <dcterms:created xsi:type="dcterms:W3CDTF">2016-02-28T20:04:43Z</dcterms:created>
  <dcterms:modified xsi:type="dcterms:W3CDTF">2017-03-05T12:39:12Z</dcterms:modified>
</cp:coreProperties>
</file>